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Lst>
  <p:sldSz cy="5143500" cx="9144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43912F-B4DF-4BEE-8D8E-DA4C3949D1E1}">
  <a:tblStyle styleId="{FA43912F-B4DF-4BEE-8D8E-DA4C3949D1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4.xml"/><Relationship Id="rId22" Type="http://schemas.openxmlformats.org/officeDocument/2006/relationships/font" Target="fonts/Nunito-boldItalic.fntdata"/><Relationship Id="rId10" Type="http://schemas.openxmlformats.org/officeDocument/2006/relationships/slide" Target="slides/slide3.xml"/><Relationship Id="rId21" Type="http://schemas.openxmlformats.org/officeDocument/2006/relationships/font" Target="fonts/Nunito-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font" Target="fonts/NunitoSemiBold-regular.fntdata"/><Relationship Id="rId14" Type="http://schemas.openxmlformats.org/officeDocument/2006/relationships/slide" Target="slides/slide7.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Master" Target="slideMasters/slideMaster1.xml"/><Relationship Id="rId19" Type="http://schemas.openxmlformats.org/officeDocument/2006/relationships/font" Target="fonts/Nunito-regular.fntdata"/><Relationship Id="rId6" Type="http://schemas.openxmlformats.org/officeDocument/2006/relationships/slideMaster" Target="slideMasters/slideMaster2.xml"/><Relationship Id="rId18" Type="http://schemas.openxmlformats.org/officeDocument/2006/relationships/font" Target="fonts/NunitoSemiBold-boldItalic.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0660b0a63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g90660b0a63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0660b0a6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0660b0a6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79be794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79be794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96e12a34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96e12a34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79be794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79be794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79be794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79be794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0660b0a63_0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90660b0a63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50" name="Shape 50"/>
        <p:cNvGrpSpPr/>
        <p:nvPr/>
      </p:nvGrpSpPr>
      <p:grpSpPr>
        <a:xfrm>
          <a:off x="0" y="0"/>
          <a:ext cx="0" cy="0"/>
          <a:chOff x="0" y="0"/>
          <a:chExt cx="0" cy="0"/>
        </a:xfrm>
      </p:grpSpPr>
      <p:pic>
        <p:nvPicPr>
          <p:cNvPr descr="Image" id="51" name="Google Shape;51;p13"/>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52" name="Google Shape;52;p13"/>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53" name="Google Shape;53;p13"/>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54" name="Google Shape;54;p1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55" name="Google Shape;55;p1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6" name="Google Shape;56;p13"/>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57" name="Google Shape;57;p1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58" name="Google Shape;58;p1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59" name="Google Shape;59;p1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66" name="Google Shape;66;p15"/>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67" name="Google Shape;67;p15"/>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68" name="Google Shape;68;p15"/>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69" name="Google Shape;69;p15"/>
          <p:cNvGrpSpPr/>
          <p:nvPr/>
        </p:nvGrpSpPr>
        <p:grpSpPr>
          <a:xfrm>
            <a:off x="0" y="-334"/>
            <a:ext cx="6070775" cy="5150357"/>
            <a:chOff x="0" y="-446"/>
            <a:chExt cx="8094367" cy="6867143"/>
          </a:xfrm>
        </p:grpSpPr>
        <p:pic>
          <p:nvPicPr>
            <p:cNvPr descr="Image" id="70" name="Google Shape;70;p15"/>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71" name="Google Shape;71;p15"/>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72" name="Google Shape;72;p15"/>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73" name="Google Shape;73;p15"/>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5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4" name="Google Shape;74;p15"/>
          <p:cNvSpPr txBox="1"/>
          <p:nvPr/>
        </p:nvSpPr>
        <p:spPr>
          <a:xfrm>
            <a:off x="6304976" y="4944059"/>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5" name="Shape 75"/>
        <p:cNvGrpSpPr/>
        <p:nvPr/>
      </p:nvGrpSpPr>
      <p:grpSpPr>
        <a:xfrm>
          <a:off x="0" y="0"/>
          <a:ext cx="0" cy="0"/>
          <a:chOff x="0" y="0"/>
          <a:chExt cx="0" cy="0"/>
        </a:xfrm>
      </p:grpSpPr>
      <p:pic>
        <p:nvPicPr>
          <p:cNvPr descr="Image" id="76" name="Google Shape;76;p16"/>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77" name="Google Shape;77;p16"/>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78" name="Google Shape;78;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9" name="Google Shape;79;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80" name="Google Shape;80;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81" name="Google Shape;81;p16"/>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cxnSp>
        <p:nvCxnSpPr>
          <p:cNvPr id="82" name="Google Shape;82;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3" name="Google Shape;83;p16"/>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17"/>
          <p:cNvSpPr txBox="1"/>
          <p:nvPr>
            <p:ph type="title"/>
          </p:nvPr>
        </p:nvSpPr>
        <p:spPr>
          <a:xfrm>
            <a:off x="231322" y="225480"/>
            <a:ext cx="8635200" cy="360000"/>
          </a:xfrm>
          <a:prstGeom prst="rect">
            <a:avLst/>
          </a:prstGeom>
          <a:noFill/>
          <a:ln>
            <a:noFill/>
          </a:ln>
        </p:spPr>
        <p:txBody>
          <a:bodyPr anchorCtr="0" anchor="ctr" bIns="34275" lIns="67500" spcFirstLastPara="1" rIns="68575" wrap="square" tIns="34275">
            <a:noAutofit/>
          </a:bodyPr>
          <a:lstStyle>
            <a:lvl1pPr lvl="0" rtl="0" algn="l">
              <a:lnSpc>
                <a:spcPct val="90000"/>
              </a:lnSpc>
              <a:spcBef>
                <a:spcPts val="0"/>
              </a:spcBef>
              <a:spcAft>
                <a:spcPts val="0"/>
              </a:spcAft>
              <a:buClr>
                <a:srgbClr val="262626"/>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17"/>
          <p:cNvSpPr txBox="1"/>
          <p:nvPr>
            <p:ph idx="1" type="body"/>
          </p:nvPr>
        </p:nvSpPr>
        <p:spPr>
          <a:xfrm>
            <a:off x="155653" y="672582"/>
            <a:ext cx="8635200" cy="3983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7"/>
          <p:cNvSpPr txBox="1"/>
          <p:nvPr>
            <p:ph idx="11" type="ftr"/>
          </p:nvPr>
        </p:nvSpPr>
        <p:spPr>
          <a:xfrm>
            <a:off x="231320" y="-36458"/>
            <a:ext cx="3374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90" name="Google Shape;90;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1" name="Google Shape;91;p1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92" name="Google Shape;92;p18"/>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3" name="Google Shape;93;p1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4" name="Google Shape;94;p1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95" name="Google Shape;95;p18"/>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Agenda</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96" name="Shape 96"/>
        <p:cNvGrpSpPr/>
        <p:nvPr/>
      </p:nvGrpSpPr>
      <p:grpSpPr>
        <a:xfrm>
          <a:off x="0" y="0"/>
          <a:ext cx="0" cy="0"/>
          <a:chOff x="0" y="0"/>
          <a:chExt cx="0" cy="0"/>
        </a:xfrm>
      </p:grpSpPr>
      <p:pic>
        <p:nvPicPr>
          <p:cNvPr descr="Image" id="97" name="Google Shape;97;p19"/>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98" name="Google Shape;98;p19"/>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99" name="Google Shape;99;p19"/>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00" name="Google Shape;100;p1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01" name="Google Shape;101;p1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2" name="Google Shape;102;p19"/>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103" name="Google Shape;103;p19"/>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04" name="Google Shape;104;p1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05" name="Google Shape;105;p1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08" name="Google Shape;108;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9" name="Google Shape;109;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2" name="Google Shape;112;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3" name="Google Shape;113;p20"/>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116" name="Google Shape;116;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7" name="Google Shape;117;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8" name="Google Shape;118;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9" name="Google Shape;119;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0" name="Google Shape;120;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1" name="Google Shape;121;p21"/>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24" name="Google Shape;124;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5" name="Google Shape;125;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6" name="Google Shape;126;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7" name="Google Shape;127;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8" name="Google Shape;128;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9" name="Google Shape;129;p2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32" name="Google Shape;132;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3" name="Google Shape;133;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4" name="Google Shape;134;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5" name="Google Shape;135;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36" name="Google Shape;136;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7" name="Google Shape;137;p2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40" name="Google Shape;140;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1" name="Google Shape;141;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2" name="Google Shape;142;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3" name="Google Shape;143;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44" name="Google Shape;144;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5" name="Google Shape;145;p2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8" name="Google Shape;148;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9" name="Google Shape;149;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0" name="Google Shape;150;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1" name="Google Shape;151;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2" name="Google Shape;152;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3" name="Google Shape;153;p25"/>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56" name="Google Shape;156;p26"/>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7" name="Google Shape;157;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8" name="Google Shape;158;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9" name="Google Shape;159;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0" name="Google Shape;160;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1" name="Google Shape;161;p26"/>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62" name="Shape 162"/>
        <p:cNvGrpSpPr/>
        <p:nvPr/>
      </p:nvGrpSpPr>
      <p:grpSpPr>
        <a:xfrm>
          <a:off x="0" y="0"/>
          <a:ext cx="0" cy="0"/>
          <a:chOff x="0" y="0"/>
          <a:chExt cx="0" cy="0"/>
        </a:xfrm>
      </p:grpSpPr>
      <p:pic>
        <p:nvPicPr>
          <p:cNvPr id="163" name="Google Shape;163;p27"/>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64" name="Google Shape;164;p2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65" name="Google Shape;165;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6" name="Google Shape;166;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7" name="Google Shape;167;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8" name="Google Shape;168;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9" name="Google Shape;169;p27"/>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70" name="Shape 170"/>
        <p:cNvGrpSpPr/>
        <p:nvPr/>
      </p:nvGrpSpPr>
      <p:grpSpPr>
        <a:xfrm>
          <a:off x="0" y="0"/>
          <a:ext cx="0" cy="0"/>
          <a:chOff x="0" y="0"/>
          <a:chExt cx="0" cy="0"/>
        </a:xfrm>
      </p:grpSpPr>
      <p:pic>
        <p:nvPicPr>
          <p:cNvPr id="171" name="Google Shape;171;p28"/>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72" name="Google Shape;172;p2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73" name="Google Shape;173;p2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74" name="Google Shape;174;p2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75" name="Google Shape;175;p2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76" name="Google Shape;176;p2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78" name="Shape 178"/>
        <p:cNvGrpSpPr/>
        <p:nvPr/>
      </p:nvGrpSpPr>
      <p:grpSpPr>
        <a:xfrm>
          <a:off x="0" y="0"/>
          <a:ext cx="0" cy="0"/>
          <a:chOff x="0" y="0"/>
          <a:chExt cx="0" cy="0"/>
        </a:xfrm>
      </p:grpSpPr>
      <p:pic>
        <p:nvPicPr>
          <p:cNvPr descr="Image" id="179" name="Google Shape;179;p29"/>
          <p:cNvPicPr preferRelativeResize="0"/>
          <p:nvPr/>
        </p:nvPicPr>
        <p:blipFill rotWithShape="1">
          <a:blip r:embed="rId2">
            <a:alphaModFix/>
          </a:blip>
          <a:srcRect b="26811" l="0" r="0" t="26811"/>
          <a:stretch/>
        </p:blipFill>
        <p:spPr>
          <a:xfrm>
            <a:off x="0" y="0"/>
            <a:ext cx="9144002" cy="5143499"/>
          </a:xfrm>
          <a:prstGeom prst="rect">
            <a:avLst/>
          </a:prstGeom>
          <a:noFill/>
          <a:ln>
            <a:noFill/>
          </a:ln>
        </p:spPr>
      </p:pic>
      <p:pic>
        <p:nvPicPr>
          <p:cNvPr descr="Image" id="180" name="Google Shape;180;p29"/>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1" name="Google Shape;181;p29"/>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2" name="Google Shape;182;p29"/>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83" name="Google Shape;183;p29"/>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84" name="Shape 184"/>
        <p:cNvGrpSpPr/>
        <p:nvPr/>
      </p:nvGrpSpPr>
      <p:grpSpPr>
        <a:xfrm>
          <a:off x="0" y="0"/>
          <a:ext cx="0" cy="0"/>
          <a:chOff x="0" y="0"/>
          <a:chExt cx="0" cy="0"/>
        </a:xfrm>
      </p:grpSpPr>
      <p:pic>
        <p:nvPicPr>
          <p:cNvPr descr="Image" id="185" name="Google Shape;185;p30"/>
          <p:cNvPicPr preferRelativeResize="0"/>
          <p:nvPr/>
        </p:nvPicPr>
        <p:blipFill rotWithShape="1">
          <a:blip r:embed="rId2">
            <a:alphaModFix/>
          </a:blip>
          <a:srcRect b="26811" l="0" r="0" t="26811"/>
          <a:stretch/>
        </p:blipFill>
        <p:spPr>
          <a:xfrm>
            <a:off x="0" y="0"/>
            <a:ext cx="9144002" cy="5143499"/>
          </a:xfrm>
          <a:prstGeom prst="rect">
            <a:avLst/>
          </a:prstGeom>
          <a:noFill/>
          <a:ln>
            <a:noFill/>
          </a:ln>
        </p:spPr>
      </p:pic>
      <p:pic>
        <p:nvPicPr>
          <p:cNvPr descr="Image" id="186" name="Google Shape;186;p30"/>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87" name="Google Shape;187;p30"/>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88" name="Google Shape;188;p30"/>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89" name="Google Shape;189;p30"/>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90" name="Google Shape;190;p30"/>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191" name="Google Shape;191;p30"/>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192" name="Google Shape;192;p30"/>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3" name="Google Shape;193;p30"/>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94" name="Google Shape;194;p30"/>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95" name="Shape 195"/>
        <p:cNvGrpSpPr/>
        <p:nvPr/>
      </p:nvGrpSpPr>
      <p:grpSpPr>
        <a:xfrm>
          <a:off x="0" y="0"/>
          <a:ext cx="0" cy="0"/>
          <a:chOff x="0" y="0"/>
          <a:chExt cx="0" cy="0"/>
        </a:xfrm>
      </p:grpSpPr>
      <p:pic>
        <p:nvPicPr>
          <p:cNvPr id="196" name="Google Shape;196;p31"/>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97" name="Google Shape;197;p31"/>
          <p:cNvPicPr preferRelativeResize="0"/>
          <p:nvPr/>
        </p:nvPicPr>
        <p:blipFill rotWithShape="1">
          <a:blip r:embed="rId3">
            <a:alphaModFix/>
          </a:blip>
          <a:srcRect b="26811" l="0" r="0" t="26811"/>
          <a:stretch/>
        </p:blipFill>
        <p:spPr>
          <a:xfrm>
            <a:off x="0" y="0"/>
            <a:ext cx="9144002" cy="5143499"/>
          </a:xfrm>
          <a:prstGeom prst="rect">
            <a:avLst/>
          </a:prstGeom>
          <a:noFill/>
          <a:ln>
            <a:noFill/>
          </a:ln>
        </p:spPr>
      </p:pic>
      <p:pic>
        <p:nvPicPr>
          <p:cNvPr descr="Image" id="198" name="Google Shape;198;p31"/>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99" name="Google Shape;199;p31"/>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00" name="Google Shape;200;p31"/>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01" name="Google Shape;201;p31"/>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02" name="Google Shape;202;p31"/>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100" u="none" cap="none" strike="noStrike">
              <a:solidFill>
                <a:srgbClr val="000000"/>
              </a:solidFill>
              <a:latin typeface="Arial"/>
              <a:ea typeface="Arial"/>
              <a:cs typeface="Arial"/>
              <a:sym typeface="Arial"/>
            </a:endParaRPr>
          </a:p>
        </p:txBody>
      </p:sp>
      <p:sp>
        <p:nvSpPr>
          <p:cNvPr id="203" name="Google Shape;203;p31"/>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4" name="Google Shape;204;p31"/>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205" name="Google Shape;205;p31"/>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06" name="Google Shape;206;p31"/>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207" name="Google Shape;207;p31"/>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10" name="Google Shape;210;p32"/>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11" name="Google Shape;211;p32"/>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12" name="Google Shape;212;p32"/>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13" name="Google Shape;213;p32"/>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4" name="Google Shape;214;p3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215" name="Google Shape;215;p32"/>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Table of Contents</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4676625" y="1743525"/>
            <a:ext cx="4027200" cy="8283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300"/>
              <a:buNone/>
            </a:pPr>
            <a:r>
              <a:rPr lang="en" sz="2400"/>
              <a:t>RCA</a:t>
            </a:r>
            <a:endParaRPr sz="2400"/>
          </a:p>
        </p:txBody>
      </p:sp>
      <p:sp>
        <p:nvSpPr>
          <p:cNvPr id="221" name="Google Shape;221;p33"/>
          <p:cNvSpPr txBox="1"/>
          <p:nvPr>
            <p:ph idx="1" type="subTitle"/>
          </p:nvPr>
        </p:nvSpPr>
        <p:spPr>
          <a:xfrm>
            <a:off x="4624275" y="2686031"/>
            <a:ext cx="4241400" cy="559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b="1" lang="en" sz="2400"/>
              <a:t>STS Hose reel sub assembly</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Problem statement</a:t>
            </a:r>
            <a:endParaRPr/>
          </a:p>
        </p:txBody>
      </p:sp>
      <p:sp>
        <p:nvSpPr>
          <p:cNvPr id="227" name="Google Shape;227;p34"/>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Broken hose recoil spring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t/>
            </a:r>
            <a:endParaRPr sz="1100"/>
          </a:p>
        </p:txBody>
      </p:sp>
      <p:pic>
        <p:nvPicPr>
          <p:cNvPr id="228" name="Google Shape;228;p34"/>
          <p:cNvPicPr preferRelativeResize="0"/>
          <p:nvPr/>
        </p:nvPicPr>
        <p:blipFill>
          <a:blip r:embed="rId3">
            <a:alphaModFix/>
          </a:blip>
          <a:stretch>
            <a:fillRect/>
          </a:stretch>
        </p:blipFill>
        <p:spPr>
          <a:xfrm>
            <a:off x="6245352" y="758952"/>
            <a:ext cx="2963825" cy="395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5-Why Analysis - </a:t>
            </a:r>
            <a:r>
              <a:rPr lang="en">
                <a:latin typeface="Nunito"/>
                <a:ea typeface="Nunito"/>
                <a:cs typeface="Nunito"/>
                <a:sym typeface="Nunito"/>
              </a:rPr>
              <a:t>Broken hose recoil spring</a:t>
            </a:r>
            <a:endParaRPr/>
          </a:p>
        </p:txBody>
      </p:sp>
      <p:graphicFrame>
        <p:nvGraphicFramePr>
          <p:cNvPr id="234" name="Google Shape;234;p35"/>
          <p:cNvGraphicFramePr/>
          <p:nvPr/>
        </p:nvGraphicFramePr>
        <p:xfrm>
          <a:off x="1103925" y="1383013"/>
          <a:ext cx="3000000" cy="3000000"/>
        </p:xfrm>
        <a:graphic>
          <a:graphicData uri="http://schemas.openxmlformats.org/drawingml/2006/table">
            <a:tbl>
              <a:tblPr>
                <a:noFill/>
                <a:tableStyleId>{FA43912F-B4DF-4BEE-8D8E-DA4C3949D1E1}</a:tableStyleId>
              </a:tblPr>
              <a:tblGrid>
                <a:gridCol w="1385000"/>
                <a:gridCol w="1324800"/>
                <a:gridCol w="895650"/>
                <a:gridCol w="1110225"/>
                <a:gridCol w="1110225"/>
                <a:gridCol w="1110225"/>
              </a:tblGrid>
              <a:tr h="787625">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1</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2</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3</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4</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5</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EB2226"/>
                          </a:solidFill>
                          <a:latin typeface="Nunito"/>
                          <a:ea typeface="Nunito"/>
                          <a:cs typeface="Nunito"/>
                          <a:sym typeface="Nunito"/>
                        </a:rPr>
                        <a:t>Root Cause</a:t>
                      </a:r>
                      <a:endParaRPr b="1">
                        <a:solidFill>
                          <a:srgbClr val="EB2226"/>
                        </a:solidFill>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1589825">
                <a:tc>
                  <a:txBody>
                    <a:bodyPr/>
                    <a:lstStyle/>
                    <a:p>
                      <a:pPr indent="0" lvl="0" marL="0" rtl="0" algn="l">
                        <a:spcBef>
                          <a:spcPts val="0"/>
                        </a:spcBef>
                        <a:spcAft>
                          <a:spcPts val="0"/>
                        </a:spcAft>
                        <a:buNone/>
                      </a:pPr>
                      <a:r>
                        <a:rPr lang="en">
                          <a:latin typeface="Nunito"/>
                          <a:ea typeface="Nunito"/>
                          <a:cs typeface="Nunito"/>
                          <a:sym typeface="Nunito"/>
                        </a:rPr>
                        <a:t>Wear and tear</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Nunito"/>
                          <a:ea typeface="Nunito"/>
                          <a:cs typeface="Nunito"/>
                          <a:sym typeface="Nunito"/>
                        </a:rPr>
                        <a:t>Overstretched</a:t>
                      </a:r>
                      <a:r>
                        <a:rPr lang="en">
                          <a:latin typeface="Nunito"/>
                          <a:ea typeface="Nunito"/>
                          <a:cs typeface="Nunito"/>
                          <a:sym typeface="Nunito"/>
                        </a:rPr>
                        <a:t> hose beyond </a:t>
                      </a:r>
                      <a:r>
                        <a:rPr lang="en">
                          <a:latin typeface="Nunito"/>
                          <a:ea typeface="Nunito"/>
                          <a:cs typeface="Nunito"/>
                          <a:sym typeface="Nunito"/>
                        </a:rPr>
                        <a:t>its</a:t>
                      </a:r>
                      <a:r>
                        <a:rPr lang="en">
                          <a:latin typeface="Nunito"/>
                          <a:ea typeface="Nunito"/>
                          <a:cs typeface="Nunito"/>
                          <a:sym typeface="Nunito"/>
                        </a:rPr>
                        <a:t> limit</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Nunito"/>
                          <a:ea typeface="Nunito"/>
                          <a:cs typeface="Nunito"/>
                          <a:sym typeface="Nunito"/>
                        </a:rPr>
                        <a:t>Long distance from MT to refill box</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Nunito"/>
                          <a:ea typeface="Nunito"/>
                          <a:cs typeface="Nunito"/>
                          <a:sym typeface="Nunito"/>
                        </a:rPr>
                        <a:t>Busy estate roads</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Nunito"/>
                          <a:ea typeface="Nunito"/>
                          <a:cs typeface="Nunito"/>
                          <a:sym typeface="Nunito"/>
                        </a:rPr>
                        <a:t>Operator feeling pressure to deliver</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FF0000"/>
                          </a:solidFill>
                          <a:latin typeface="Nunito"/>
                          <a:ea typeface="Nunito"/>
                          <a:cs typeface="Nunito"/>
                          <a:sym typeface="Nunito"/>
                        </a:rPr>
                        <a:t>Short refill hose </a:t>
                      </a:r>
                      <a:r>
                        <a:rPr lang="en">
                          <a:solidFill>
                            <a:srgbClr val="FF0000"/>
                          </a:solidFill>
                          <a:latin typeface="Nunito"/>
                          <a:ea typeface="Nunito"/>
                          <a:cs typeface="Nunito"/>
                          <a:sym typeface="Nunito"/>
                        </a:rPr>
                        <a:t>lengths</a:t>
                      </a:r>
                      <a:endParaRPr>
                        <a:solidFill>
                          <a:srgbClr val="FF0000"/>
                        </a:solidFill>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Problem statement</a:t>
            </a:r>
            <a:endParaRPr/>
          </a:p>
        </p:txBody>
      </p:sp>
      <p:sp>
        <p:nvSpPr>
          <p:cNvPr id="240" name="Google Shape;240;p36"/>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0"/>
              </a:spcBef>
              <a:spcAft>
                <a:spcPts val="0"/>
              </a:spcAft>
              <a:buSzPts val="1400"/>
              <a:buChar char="•"/>
            </a:pPr>
            <a:r>
              <a:rPr lang="en" sz="1400"/>
              <a:t>Broken screw connecting the hose reel swivel and hose reel drum</a:t>
            </a:r>
            <a:endParaRPr/>
          </a:p>
        </p:txBody>
      </p:sp>
      <p:pic>
        <p:nvPicPr>
          <p:cNvPr id="241" name="Google Shape;241;p36"/>
          <p:cNvPicPr preferRelativeResize="0"/>
          <p:nvPr/>
        </p:nvPicPr>
        <p:blipFill>
          <a:blip r:embed="rId3">
            <a:alphaModFix/>
          </a:blip>
          <a:stretch>
            <a:fillRect/>
          </a:stretch>
        </p:blipFill>
        <p:spPr>
          <a:xfrm>
            <a:off x="6245352" y="756025"/>
            <a:ext cx="2962656" cy="39502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5-Why Analysis - </a:t>
            </a:r>
            <a:r>
              <a:rPr lang="en">
                <a:latin typeface="Nunito"/>
                <a:ea typeface="Nunito"/>
                <a:cs typeface="Nunito"/>
                <a:sym typeface="Nunito"/>
              </a:rPr>
              <a:t>Broken swivel screw</a:t>
            </a:r>
            <a:endParaRPr/>
          </a:p>
        </p:txBody>
      </p:sp>
      <p:graphicFrame>
        <p:nvGraphicFramePr>
          <p:cNvPr id="247" name="Google Shape;247;p37"/>
          <p:cNvGraphicFramePr/>
          <p:nvPr/>
        </p:nvGraphicFramePr>
        <p:xfrm>
          <a:off x="1103925" y="1381350"/>
          <a:ext cx="3000000" cy="3000000"/>
        </p:xfrm>
        <a:graphic>
          <a:graphicData uri="http://schemas.openxmlformats.org/drawingml/2006/table">
            <a:tbl>
              <a:tblPr>
                <a:noFill/>
                <a:tableStyleId>{FA43912F-B4DF-4BEE-8D8E-DA4C3949D1E1}</a:tableStyleId>
              </a:tblPr>
              <a:tblGrid>
                <a:gridCol w="1151775"/>
                <a:gridCol w="1343450"/>
                <a:gridCol w="1110225"/>
                <a:gridCol w="1214050"/>
                <a:gridCol w="1006400"/>
                <a:gridCol w="1110225"/>
              </a:tblGrid>
              <a:tr h="704425">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1</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2</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3</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4</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latin typeface="Nunito"/>
                          <a:ea typeface="Nunito"/>
                          <a:cs typeface="Nunito"/>
                          <a:sym typeface="Nunito"/>
                        </a:rPr>
                        <a:t>Why 5</a:t>
                      </a:r>
                      <a:endParaRPr b="1">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rgbClr val="EB2226"/>
                          </a:solidFill>
                          <a:latin typeface="Nunito"/>
                          <a:ea typeface="Nunito"/>
                          <a:cs typeface="Nunito"/>
                          <a:sym typeface="Nunito"/>
                        </a:rPr>
                        <a:t>Root Cause</a:t>
                      </a:r>
                      <a:endParaRPr b="1">
                        <a:solidFill>
                          <a:srgbClr val="EB2226"/>
                        </a:solidFill>
                        <a:latin typeface="Nunito"/>
                        <a:ea typeface="Nunito"/>
                        <a:cs typeface="Nunito"/>
                        <a:sym typeface="Nunito"/>
                      </a:endParaRPr>
                    </a:p>
                  </a:txBody>
                  <a:tcPr marT="91425" marB="91425" marR="28575" marL="2857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1356925">
                <a:tc>
                  <a:txBody>
                    <a:bodyPr/>
                    <a:lstStyle/>
                    <a:p>
                      <a:pPr indent="0" lvl="0" marL="0" rtl="0" algn="l">
                        <a:spcBef>
                          <a:spcPts val="0"/>
                        </a:spcBef>
                        <a:spcAft>
                          <a:spcPts val="0"/>
                        </a:spcAft>
                        <a:buNone/>
                      </a:pPr>
                      <a:r>
                        <a:rPr lang="en">
                          <a:latin typeface="Nunito"/>
                          <a:ea typeface="Nunito"/>
                          <a:cs typeface="Nunito"/>
                          <a:sym typeface="Nunito"/>
                        </a:rPr>
                        <a:t>Broken swivel screw </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Nunito"/>
                          <a:ea typeface="Nunito"/>
                          <a:cs typeface="Nunito"/>
                          <a:sym typeface="Nunito"/>
                        </a:rPr>
                        <a:t>Defective screw (maybe had a weak point hence sheared)</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Wear and tear</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Excess force on the swivel assembly</a:t>
                      </a:r>
                      <a:endParaRPr>
                        <a:solidFill>
                          <a:schemeClr val="dk1"/>
                        </a:solidFill>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Untrained</a:t>
                      </a:r>
                      <a:r>
                        <a:rPr lang="en">
                          <a:solidFill>
                            <a:schemeClr val="dk1"/>
                          </a:solidFill>
                          <a:latin typeface="Nunito"/>
                          <a:ea typeface="Nunito"/>
                          <a:cs typeface="Nunito"/>
                          <a:sym typeface="Nunito"/>
                        </a:rPr>
                        <a:t> technician</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(Exerting too much force on the swivel screw)</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rgbClr val="FF0000"/>
                          </a:solidFill>
                          <a:latin typeface="Nunito"/>
                          <a:ea typeface="Nunito"/>
                          <a:cs typeface="Nunito"/>
                          <a:sym typeface="Nunito"/>
                        </a:rPr>
                        <a:t>Lack of training</a:t>
                      </a:r>
                      <a:endParaRPr>
                        <a:solidFill>
                          <a:srgbClr val="FF0000"/>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Recommendations</a:t>
            </a:r>
            <a:endParaRPr/>
          </a:p>
        </p:txBody>
      </p:sp>
      <p:sp>
        <p:nvSpPr>
          <p:cNvPr id="253" name="Google Shape;253;p38"/>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sz="1400">
                <a:highlight>
                  <a:srgbClr val="FFFFFF"/>
                </a:highlight>
              </a:rPr>
              <a:t>Make good use the extension delivery hoses (Fuels team)</a:t>
            </a:r>
            <a:endParaRPr sz="1400">
              <a:highlight>
                <a:srgbClr val="FFFFFF"/>
              </a:highlight>
            </a:endParaRPr>
          </a:p>
          <a:p>
            <a:pPr indent="-317500" lvl="0" marL="457200" rtl="0" algn="l">
              <a:spcBef>
                <a:spcPts val="0"/>
              </a:spcBef>
              <a:spcAft>
                <a:spcPts val="0"/>
              </a:spcAft>
              <a:buSzPts val="1400"/>
              <a:buAutoNum type="arabicPeriod"/>
            </a:pPr>
            <a:r>
              <a:rPr lang="en" sz="1400"/>
              <a:t>Refresher trainings for operators and service technicians on best practises (Fuels and Network operations team)</a:t>
            </a:r>
            <a:endParaRPr sz="1400"/>
          </a:p>
          <a:p>
            <a:pPr indent="-317500" lvl="0" marL="457200" rtl="0" algn="l">
              <a:spcBef>
                <a:spcPts val="0"/>
              </a:spcBef>
              <a:spcAft>
                <a:spcPts val="0"/>
              </a:spcAft>
              <a:buSzPts val="1400"/>
              <a:buAutoNum type="arabicPeriod"/>
            </a:pPr>
            <a:r>
              <a:rPr lang="en" sz="1400"/>
              <a:t>Ensure spare parts is of required specifications (Network operations)</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KY.jpg" id="258" name="Google Shape;258;p39"/>
          <p:cNvPicPr preferRelativeResize="0"/>
          <p:nvPr/>
        </p:nvPicPr>
        <p:blipFill rotWithShape="1">
          <a:blip r:embed="rId3">
            <a:alphaModFix/>
          </a:blip>
          <a:srcRect b="0" l="0" r="0" t="0"/>
          <a:stretch/>
        </p:blipFill>
        <p:spPr>
          <a:xfrm>
            <a:off x="-59125" y="138"/>
            <a:ext cx="9143998" cy="5143236"/>
          </a:xfrm>
          <a:prstGeom prst="rect">
            <a:avLst/>
          </a:prstGeom>
          <a:noFill/>
          <a:ln>
            <a:noFill/>
          </a:ln>
        </p:spPr>
      </p:pic>
      <p:sp>
        <p:nvSpPr>
          <p:cNvPr id="259" name="Google Shape;259;p39"/>
          <p:cNvSpPr txBox="1"/>
          <p:nvPr>
            <p:ph type="title"/>
          </p:nvPr>
        </p:nvSpPr>
        <p:spPr>
          <a:xfrm>
            <a:off x="4648200" y="2520149"/>
            <a:ext cx="2701500" cy="443100"/>
          </a:xfrm>
          <a:prstGeom prst="rect">
            <a:avLst/>
          </a:prstGeom>
          <a:noFill/>
          <a:ln>
            <a:noFill/>
          </a:ln>
        </p:spPr>
        <p:txBody>
          <a:bodyPr anchorCtr="0" anchor="ctr" bIns="0" lIns="0" spcFirstLastPara="1" rIns="0" wrap="square" tIns="0">
            <a:noAutofit/>
          </a:bodyPr>
          <a:lstStyle/>
          <a:p>
            <a:pPr indent="0" lvl="0" marL="12700" rtl="0" algn="l">
              <a:lnSpc>
                <a:spcPct val="90000"/>
              </a:lnSpc>
              <a:spcBef>
                <a:spcPts val="0"/>
              </a:spcBef>
              <a:spcAft>
                <a:spcPts val="0"/>
              </a:spcAft>
              <a:buClr>
                <a:srgbClr val="1FE6FC"/>
              </a:buClr>
              <a:buSzPts val="3200"/>
              <a:buFont typeface="Arial"/>
              <a:buNone/>
            </a:pPr>
            <a:r>
              <a:rPr lang="en" sz="3200">
                <a:solidFill>
                  <a:srgbClr val="1FE6FC"/>
                </a:solidFill>
              </a:rPr>
              <a:t>Thank you.</a:t>
            </a:r>
            <a:endParaRPr sz="3200">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